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73" r:id="rId10"/>
    <p:sldId id="272" r:id="rId11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DD7"/>
    <a:srgbClr val="000066"/>
    <a:srgbClr val="003366"/>
    <a:srgbClr val="327FBE"/>
    <a:srgbClr val="E5F6FB"/>
    <a:srgbClr val="AFF7FF"/>
    <a:srgbClr val="D1FBFF"/>
    <a:srgbClr val="0091FE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9645" autoAdjust="0"/>
  </p:normalViewPr>
  <p:slideViewPr>
    <p:cSldViewPr>
      <p:cViewPr>
        <p:scale>
          <a:sx n="100" d="100"/>
          <a:sy n="100" d="100"/>
        </p:scale>
        <p:origin x="-203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4947E-2"/>
          <c:y val="0.17499370800961406"/>
          <c:w val="0.93830175696457008"/>
          <c:h val="0.63111765359404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20341841304326955"/>
                  <c:y val="0.230611645576328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 </a:t>
                    </a:r>
                    <a:r>
                      <a:rPr lang="ru-RU" dirty="0" smtClean="0"/>
                      <a:t>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DB-4AB5-88BF-39FA7DB32FD5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07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12</a:t>
                    </a:r>
                    <a:r>
                      <a:rPr lang="ru-RU" sz="1400" baseline="0" dirty="0" smtClean="0"/>
                      <a:t> минут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10624"/>
        <c:axId val="21212160"/>
      </c:barChart>
      <c:catAx>
        <c:axId val="2121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212160"/>
        <c:crosses val="autoZero"/>
        <c:auto val="1"/>
        <c:lblAlgn val="ctr"/>
        <c:lblOffset val="100"/>
        <c:noMultiLvlLbl val="0"/>
      </c:catAx>
      <c:valAx>
        <c:axId val="2121216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1210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0.7284</cdr:x>
      <cdr:y>0.54059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080812" y="647886"/>
          <a:ext cx="167660" cy="57625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7" y="1484784"/>
            <a:ext cx="7174361" cy="3785652"/>
          </a:xfrm>
        </p:spPr>
        <p:txBody>
          <a:bodyPr/>
          <a:lstStyle/>
          <a:p>
            <a:r>
              <a:rPr lang="ru-RU" dirty="0" smtClean="0"/>
              <a:t>Оптимизация процесса получения справки об обучении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01208"/>
            <a:ext cx="3600400" cy="1200329"/>
          </a:xfrm>
        </p:spPr>
        <p:txBody>
          <a:bodyPr/>
          <a:lstStyle/>
          <a:p>
            <a:r>
              <a:rPr lang="ru-RU" dirty="0" smtClean="0"/>
              <a:t>Автор: Зам. директора по УВР Власова А.Е.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" y="1309514"/>
            <a:ext cx="4785972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82979" y="5076986"/>
            <a:ext cx="1220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Было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57566"/>
            <a:ext cx="546058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660232" y="5957991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Стало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 bwMode="auto">
          <a:xfrm>
            <a:off x="4572000" y="4941168"/>
            <a:ext cx="720080" cy="28763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116632"/>
            <a:ext cx="66325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mtClean="0"/>
              <a:t>Визуализация </a:t>
            </a:r>
            <a:br>
              <a:rPr lang="ru-RU" smtClean="0"/>
            </a:br>
            <a:r>
              <a:rPr lang="ru-RU" smtClean="0"/>
              <a:t>(фотографии «Было» – «Стало»)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415" y="116632"/>
            <a:ext cx="5406672" cy="1446550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r>
              <a:rPr lang="ru-RU" dirty="0"/>
              <a:t> </a:t>
            </a:r>
            <a:r>
              <a:rPr lang="ru-RU" sz="2400" dirty="0" smtClean="0"/>
              <a:t>«Оптимизация процесса получения</a:t>
            </a:r>
            <a:br>
              <a:rPr lang="ru-RU" sz="2400" dirty="0" smtClean="0"/>
            </a:br>
            <a:r>
              <a:rPr lang="ru-RU" sz="2400" dirty="0" smtClean="0"/>
              <a:t> справки об обучении»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28" y="1682924"/>
            <a:ext cx="8716120" cy="517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68485" y="1822297"/>
            <a:ext cx="4525256" cy="81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Власова Александра Евгеньевна- 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зам.директора</a:t>
            </a:r>
            <a:r>
              <a:rPr lang="ru-RU" sz="1400" b="1" dirty="0" smtClean="0">
                <a:solidFill>
                  <a:srgbClr val="002060"/>
                </a:solidFill>
              </a:rPr>
              <a:t> по УВР– 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руководитель </a:t>
            </a:r>
            <a:r>
              <a:rPr lang="ru-RU" sz="1400" b="1" dirty="0" smtClean="0">
                <a:solidFill>
                  <a:srgbClr val="002060"/>
                </a:solidFill>
              </a:rPr>
              <a:t>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52120" y="4931523"/>
            <a:ext cx="3041323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Свириденко </a:t>
            </a:r>
            <a:r>
              <a:rPr lang="ru-RU" sz="1400" b="1" dirty="0">
                <a:solidFill>
                  <a:srgbClr val="002060"/>
                </a:solidFill>
                <a:ea typeface="Calibri"/>
                <a:cs typeface="Times New Roman"/>
              </a:rPr>
              <a:t>Н</a:t>
            </a: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аталья Анатольевна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Учитель информатики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5055402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Кроха Наталья Владимировна учитель информатики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http://licey-34.narod.ru/images/Pedkollektiv/MO_metemat_IVT/Krok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56" y="3086649"/>
            <a:ext cx="1171116" cy="170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cey-34.narod.ru/images/Pedkollektiv/MO_metemat_IVT/Sviriden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86649"/>
            <a:ext cx="1137763" cy="1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icey-34.narod.ru/images/Pedkollektiv/Administratsiya/Vlasova_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79" y="890669"/>
            <a:ext cx="1164097" cy="17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6792"/>
            <a:ext cx="8928992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13" y="1201821"/>
            <a:ext cx="3384376" cy="51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1564"/>
            <a:ext cx="1800200" cy="13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6413" y="836712"/>
            <a:ext cx="4716523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Количество </a:t>
            </a:r>
            <a:r>
              <a:rPr lang="ru-RU" altLang="ru-RU" b="1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и перечень проблем </a:t>
            </a:r>
            <a:br>
              <a:rPr lang="ru-RU" altLang="ru-RU" b="1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</a:br>
            <a:r>
              <a:rPr lang="ru-RU" altLang="ru-RU" b="1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с </a:t>
            </a:r>
            <a:r>
              <a:rPr lang="ru-RU" altLang="ru-RU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разбивкой </a:t>
            </a:r>
            <a:r>
              <a:rPr lang="ru-RU" altLang="ru-RU" b="1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по </a:t>
            </a:r>
            <a:r>
              <a:rPr lang="ru-RU" altLang="ru-RU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уровням решения</a:t>
            </a:r>
          </a:p>
          <a:p>
            <a:pPr eaLnBrk="1" hangingPunct="1"/>
            <a:endParaRPr lang="ru-RU" altLang="ru-RU" i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Проблемы федерального и регионального уровня </a:t>
            </a:r>
            <a:r>
              <a:rPr lang="ru-RU" altLang="ru-RU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отсутствуют</a:t>
            </a:r>
          </a:p>
          <a:p>
            <a:pPr eaLnBrk="1" hangingPunct="1"/>
            <a:endParaRPr lang="ru-RU" altLang="ru-RU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При организации данного проекта использовался метод «5 почему?»</a:t>
            </a:r>
          </a:p>
          <a:p>
            <a:pPr eaLnBrk="1" hangingPunct="1"/>
            <a:endParaRPr lang="ru-RU" altLang="ru-RU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b="1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Были выявлены проблемы:</a:t>
            </a:r>
            <a:endParaRPr lang="ru-RU" altLang="ru-RU" b="1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Потеря времени на регистрацию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Поиск кабинета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Ожидание в очереди</a:t>
            </a: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33303"/>
            <a:ext cx="1800200" cy="13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18" y="5070130"/>
            <a:ext cx="1800200" cy="13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5857" y="46531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Карта, текст-пояснение, фото-материал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208912" cy="50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 smtClean="0"/>
              <a:t>План мероприятий по</a:t>
            </a:r>
            <a:br>
              <a:rPr lang="ru-RU" dirty="0" smtClean="0"/>
            </a:br>
            <a:r>
              <a:rPr lang="ru-RU" dirty="0" smtClean="0"/>
              <a:t> устранению проблем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2282"/>
              </p:ext>
            </p:extLst>
          </p:nvPr>
        </p:nvGraphicFramePr>
        <p:xfrm>
          <a:off x="457200" y="1600200"/>
          <a:ext cx="8107971" cy="465603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107971"/>
              </a:tblGrid>
              <a:tr h="852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Проведение</a:t>
                      </a:r>
                      <a:r>
                        <a:rPr lang="ru-RU" sz="2400" baseline="0" dirty="0" smtClean="0">
                          <a:effectLst/>
                        </a:rPr>
                        <a:t> совещания по разработке плана мероприятий по решению проблем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Поиск организации, которая займется</a:t>
                      </a:r>
                      <a:r>
                        <a:rPr lang="ru-RU" sz="2400" baseline="0" dirty="0" smtClean="0">
                          <a:effectLst/>
                        </a:rPr>
                        <a:t> созданием нового сайта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9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Заключение договора с фирмой о создании сайта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Разработка </a:t>
                      </a:r>
                      <a:r>
                        <a:rPr lang="ru-RU" sz="2400" baseline="0" dirty="0" smtClean="0">
                          <a:effectLst/>
                        </a:rPr>
                        <a:t>и создание нового официального сайта школы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9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Создание на сайте «Обратная связь»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9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Внедрение улучшений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17292770"/>
              </p:ext>
            </p:extLst>
          </p:nvPr>
        </p:nvGraphicFramePr>
        <p:xfrm>
          <a:off x="3131840" y="4077072"/>
          <a:ext cx="583264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899502"/>
              </p:ext>
            </p:extLst>
          </p:nvPr>
        </p:nvGraphicFramePr>
        <p:xfrm>
          <a:off x="827584" y="1052736"/>
          <a:ext cx="7128792" cy="324830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912436"/>
                <a:gridCol w="1216356"/>
              </a:tblGrid>
              <a:tr h="8403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Цели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Плановый показатель</a:t>
                      </a:r>
                      <a:endParaRPr lang="ru-RU" sz="1400" dirty="0"/>
                    </a:p>
                  </a:txBody>
                  <a:tcPr/>
                </a:tc>
              </a:tr>
              <a:tr h="239997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kern="1200" dirty="0" smtClean="0">
                          <a:effectLst/>
                        </a:rPr>
                        <a:t>1.Сокращение времени на получение образовательной услуги (справка об обучении, информация об успеваемости)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endParaRPr lang="ru-RU" sz="1400" kern="1200" dirty="0" smtClean="0">
                        <a:effectLst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kern="1200" dirty="0" smtClean="0">
                          <a:effectLst/>
                        </a:rPr>
                        <a:t>2. Уменьшение количества обращений потребителей услуг к руководителю учреждения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endParaRPr lang="ru-RU" sz="1400" kern="1200" dirty="0" smtClean="0">
                        <a:effectLst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kern="1200" dirty="0" smtClean="0">
                          <a:effectLst/>
                        </a:rPr>
                        <a:t>3. Повышение уровня удовлетворенности участников      образовательных отношений качеством образовательных услуг.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12 </a:t>
                      </a:r>
                      <a:r>
                        <a:rPr lang="ru-RU" sz="1400" kern="1200" dirty="0" smtClean="0">
                          <a:effectLst/>
                        </a:rPr>
                        <a:t>мин.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 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 </a:t>
                      </a:r>
                    </a:p>
                    <a:p>
                      <a:endParaRPr lang="ru-RU" sz="1400" kern="1200" dirty="0" smtClean="0">
                        <a:effectLst/>
                      </a:endParaRPr>
                    </a:p>
                    <a:p>
                      <a:r>
                        <a:rPr lang="ru-RU" sz="1400" kern="1200" dirty="0" smtClean="0">
                          <a:effectLst/>
                        </a:rPr>
                        <a:t>1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 </a:t>
                      </a:r>
                    </a:p>
                    <a:p>
                      <a:endParaRPr lang="ru-RU" sz="1400" kern="1200" dirty="0" smtClean="0">
                        <a:effectLst/>
                      </a:endParaRPr>
                    </a:p>
                    <a:p>
                      <a:r>
                        <a:rPr lang="ru-RU" sz="1400" kern="1200" dirty="0" smtClean="0">
                          <a:effectLst/>
                        </a:rPr>
                        <a:t> 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93%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3"/>
            <a:ext cx="7803475" cy="4824536"/>
          </a:xfrm>
        </p:spPr>
        <p:txBody>
          <a:bodyPr/>
          <a:lstStyle/>
          <a:p>
            <a:pPr lvl="0"/>
            <a:r>
              <a:rPr lang="ru-RU" dirty="0" smtClean="0"/>
              <a:t>Проведено совещание </a:t>
            </a:r>
            <a:r>
              <a:rPr lang="ru-RU" dirty="0"/>
              <a:t>по разработке плана мероприятий по решению </a:t>
            </a:r>
            <a:r>
              <a:rPr lang="ru-RU" dirty="0" smtClean="0"/>
              <a:t>проблем</a:t>
            </a:r>
          </a:p>
          <a:p>
            <a:r>
              <a:rPr lang="ru-RU" dirty="0" smtClean="0"/>
              <a:t>Произведен поиск </a:t>
            </a:r>
            <a:r>
              <a:rPr lang="ru-RU" dirty="0"/>
              <a:t>организации, которая займется созданием нового сайта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r>
              <a:rPr lang="ru-RU" dirty="0" smtClean="0"/>
              <a:t>Заключен договор </a:t>
            </a:r>
            <a:r>
              <a:rPr lang="ru-RU" dirty="0"/>
              <a:t>с фирмой о создании </a:t>
            </a:r>
            <a:r>
              <a:rPr lang="ru-RU" dirty="0" smtClean="0"/>
              <a:t>сайта</a:t>
            </a:r>
          </a:p>
          <a:p>
            <a:pPr lvl="0"/>
            <a:r>
              <a:rPr lang="ru-RU" dirty="0" smtClean="0"/>
              <a:t>Разработан </a:t>
            </a:r>
            <a:r>
              <a:rPr lang="ru-RU" dirty="0"/>
              <a:t>и </a:t>
            </a:r>
            <a:r>
              <a:rPr lang="ru-RU" dirty="0" smtClean="0"/>
              <a:t>создан новый официальный сайт школы</a:t>
            </a:r>
          </a:p>
          <a:p>
            <a:r>
              <a:rPr lang="ru-RU" dirty="0" smtClean="0"/>
              <a:t>Создан раздел на сайте школы </a:t>
            </a:r>
            <a:r>
              <a:rPr lang="ru-RU" dirty="0"/>
              <a:t>«Обратная связь»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r>
              <a:rPr lang="ru-RU" dirty="0" smtClean="0"/>
              <a:t>Запланированы мероприятия по внедрениям </a:t>
            </a:r>
            <a:r>
              <a:rPr lang="ru-RU" dirty="0"/>
              <a:t>улучшений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lvl="0"/>
            <a:endParaRPr lang="ru-RU" dirty="0" smtClean="0"/>
          </a:p>
          <a:p>
            <a:pPr lvl="0"/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>
              <a:latin typeface="Calibri"/>
              <a:ea typeface="Calibri"/>
              <a:cs typeface="Times New Roman"/>
            </a:endParaRPr>
          </a:p>
          <a:p>
            <a:pPr lvl="0"/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4176464" cy="864096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210758713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10269</TotalTime>
  <Words>203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Оптимизация процесса получения справки об обучении</vt:lpstr>
      <vt:lpstr>Паспорт проекта   «Оптимизация процесса получения  справки об обучении»</vt:lpstr>
      <vt:lpstr>Команда проекта</vt:lpstr>
      <vt:lpstr>Карта текущего состояния процесса</vt:lpstr>
      <vt:lpstr>Пирамида проблем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Достигнутые результаты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bsv</cp:lastModifiedBy>
  <cp:revision>575</cp:revision>
  <cp:lastPrinted>2019-02-18T01:46:55Z</cp:lastPrinted>
  <dcterms:created xsi:type="dcterms:W3CDTF">2007-01-29T08:57:19Z</dcterms:created>
  <dcterms:modified xsi:type="dcterms:W3CDTF">2022-03-17T07:28:30Z</dcterms:modified>
</cp:coreProperties>
</file>